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Abril Fatface"/>
      <p:regular r:id="rId27"/>
    </p:embeddedFont>
    <p:embeddedFont>
      <p:font typeface="Merriweather"/>
      <p:regular r:id="rId28"/>
      <p:bold r:id="rId29"/>
      <p:italic r:id="rId30"/>
      <p:boldItalic r:id="rId31"/>
    </p:embeddedFont>
    <p:embeddedFont>
      <p:font typeface="DM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0DDAC6-6B49-4826-B282-3AB4476246FF}">
  <a:tblStyle styleId="{3D0DDAC6-6B49-4826-B282-3AB4476246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AbrilFatfac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33" Type="http://schemas.openxmlformats.org/officeDocument/2006/relationships/font" Target="fonts/DMSans-bold.fntdata"/><Relationship Id="rId10" Type="http://schemas.openxmlformats.org/officeDocument/2006/relationships/slide" Target="slides/slide4.xml"/><Relationship Id="rId32" Type="http://schemas.openxmlformats.org/officeDocument/2006/relationships/font" Target="fonts/DMSans-regular.fntdata"/><Relationship Id="rId13" Type="http://schemas.openxmlformats.org/officeDocument/2006/relationships/slide" Target="slides/slide7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e8955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be8955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be89552cf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be89552cf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stratify? talk about size of stratum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9b6786b6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c9b6786b6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stratify? talk about size of stratum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be89552cf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be89552c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List assumptions. Talk about linear relationship</a:t>
            </a: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be89552c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be89552c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find 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Garret addition: The formulas listed are double sampling. Consider talking about the regular ratio estimator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be89552c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be89552c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Where to find estimators: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Report 8: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 Estimator w/ double sampling SRS (Air temp)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6: Systematic Sampling (5-in-30, Ordered)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5: Stratified Random Sampling w/ Proportional Allocation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4: Regression estimator w/ SRS 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 3: Hansen-Hurwitz estimator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c9b6786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c9b6786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c9b6786b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c9b6786b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be89552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be89552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talk more about our cleaning process? </a:t>
            </a:r>
            <a:r>
              <a:rPr lang="en"/>
              <a:t>Should</a:t>
            </a:r>
            <a:r>
              <a:rPr lang="en"/>
              <a:t> we talk about our </a:t>
            </a:r>
            <a:r>
              <a:rPr lang="en"/>
              <a:t>outliers? Software used?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c275d6f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c275d6f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talk more about our cleaning process? Should we talk about our outliers? Software used?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275d6f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275d6f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talk more about our cleaning process? Should we talk about our outliers? Software used?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be89552cf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be89552cf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need to provide sources for these real life applications? Do we need to tie them into our conclusion? We want to look for optimal sample size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be89552cf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be89552cf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be89552cf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be89552cf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Split the population into thirty primary units. Five of these units will be chosen and the y-values of the secondary units within will be observed. Each primary unit consists of (approximately) 17 elements. This means that our sample size should have size n = 85 (approximately). If we want to include the whole population M = 514 units and our primary units have size 30 then to include the whole population four of our primary units will have size 31. </a:t>
            </a:r>
            <a:endParaRPr sz="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be89552c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be89552c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add formulas for confidence interval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be89552c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be89552c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What is the correlation?</a:t>
            </a: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3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4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4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7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1" name="Google Shape;161;p27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8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8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7" name="Google Shape;177;p29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1" name="Google Shape;181;p30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2" name="Google Shape;182;p30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5" name="Google Shape;205;p30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8" name="Google Shape;208;p30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10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ws.gov/sites/default/files/documents/BBNWR_Visitor%20Map%28Accessibility-Checked%29.pdf" TargetMode="External"/><Relationship Id="rId4" Type="http://schemas.openxmlformats.org/officeDocument/2006/relationships/hyperlink" Target="https://catalog.data.gov/dataset/water-quality-data-41c5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27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</a:t>
            </a:r>
            <a:r>
              <a:rPr lang="en"/>
              <a:t>.06.24</a:t>
            </a:r>
            <a:endParaRPr/>
          </a:p>
        </p:txBody>
      </p:sp>
      <p:sp>
        <p:nvSpPr>
          <p:cNvPr id="218" name="Google Shape;218;p32"/>
          <p:cNvSpPr txBox="1"/>
          <p:nvPr>
            <p:ph type="ctrTitle"/>
          </p:nvPr>
        </p:nvSpPr>
        <p:spPr>
          <a:xfrm>
            <a:off x="196950" y="223825"/>
            <a:ext cx="7250400" cy="3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Analysis of Water Temperature In the Bay In The Years </a:t>
            </a:r>
            <a:endParaRPr sz="4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/>
              <a:t>1989-2019</a:t>
            </a:r>
            <a:endParaRPr sz="4650"/>
          </a:p>
        </p:txBody>
      </p:sp>
      <p:sp>
        <p:nvSpPr>
          <p:cNvPr id="219" name="Google Shape;219;p32"/>
          <p:cNvSpPr txBox="1"/>
          <p:nvPr>
            <p:ph idx="2" type="subTitle"/>
          </p:nvPr>
        </p:nvSpPr>
        <p:spPr>
          <a:xfrm>
            <a:off x="197375" y="3301075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By: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Amar Anand, Betel Mekonnen, Garret Shen, Franciszek Pajak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075" y="1772793"/>
            <a:ext cx="4762500" cy="317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197375" y="8730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Stratification w/ Prop. Allocation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549450" y="1178700"/>
            <a:ext cx="5814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Principle of Stratification</a:t>
            </a:r>
            <a:endParaRPr b="1"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Stratify the data to ensure that each stratum is distinct, while units within each stratum are similar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Divided the dataset into five strata using air temp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	(see the below section)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Stratification boundaries based on air temperature</a:t>
            </a:r>
            <a:endParaRPr b="1"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1: 5 strata, &lt;40, 40-50, 50-60, 60-70, &gt;=70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2: 4 strata, &lt;40, 40-55, 55-70, &gt;=70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3: 3 strata, &lt;40, 45-65, (&gt;=70 and 40-45)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Deltas: 1: 79405, 2: 78438, 3: 70536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Highest delta is in 1, so we used the strata there.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63" y="1983638"/>
            <a:ext cx="2790900" cy="41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100" y="864388"/>
            <a:ext cx="1809600" cy="3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338" y="1205163"/>
            <a:ext cx="2435400" cy="68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575" y="445950"/>
            <a:ext cx="14954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8775" y="3981013"/>
            <a:ext cx="5943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679650" y="4345775"/>
            <a:ext cx="1809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Delta Formula:</a:t>
            </a:r>
            <a:endParaRPr sz="13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0" y="2495413"/>
            <a:ext cx="15525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197375" y="5265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Stratification w/ Prop. Allocation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(continued)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549450" y="1178700"/>
            <a:ext cx="581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Stratum sizes</a:t>
            </a:r>
            <a:endParaRPr b="1"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baseline="-25000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values for the strata we selected: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46, 120, 143, 109, 96.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Proportional Allocation</a:t>
            </a:r>
            <a:endParaRPr b="1"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●"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Selected sample sizes (n</a:t>
            </a:r>
            <a:r>
              <a:rPr baseline="-25000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h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) proportional to the population size in each stratum: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7, 20, 24, 18, 16.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Note: n</a:t>
            </a:r>
            <a:r>
              <a:rPr baseline="-25000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rounded to 8, but then n=86 (we were looking for n=85), so we rounded n</a:t>
            </a:r>
            <a:r>
              <a:rPr baseline="-25000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down to 7.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Results:</a:t>
            </a:r>
            <a:endParaRPr b="1"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63" y="1983638"/>
            <a:ext cx="2790900" cy="419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100" y="864388"/>
            <a:ext cx="1809600" cy="3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9" name="Google Shape;3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338" y="1205163"/>
            <a:ext cx="2435400" cy="68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0" name="Google Shape;32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575" y="445950"/>
            <a:ext cx="1495425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2"/>
          <p:cNvGrpSpPr/>
          <p:nvPr/>
        </p:nvGrpSpPr>
        <p:grpSpPr>
          <a:xfrm>
            <a:off x="1593712" y="4082525"/>
            <a:ext cx="3363000" cy="904800"/>
            <a:chOff x="1477912" y="3844775"/>
            <a:chExt cx="3363000" cy="904800"/>
          </a:xfrm>
        </p:grpSpPr>
        <p:grpSp>
          <p:nvGrpSpPr>
            <p:cNvPr id="322" name="Google Shape;322;p42"/>
            <p:cNvGrpSpPr/>
            <p:nvPr/>
          </p:nvGrpSpPr>
          <p:grpSpPr>
            <a:xfrm>
              <a:off x="1477912" y="3844775"/>
              <a:ext cx="3363000" cy="904800"/>
              <a:chOff x="1477912" y="3844775"/>
              <a:chExt cx="3363000" cy="904800"/>
            </a:xfrm>
          </p:grpSpPr>
          <p:pic>
            <p:nvPicPr>
              <p:cNvPr id="323" name="Google Shape;323;p4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477912" y="3844775"/>
                <a:ext cx="3363000" cy="9048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</p:pic>
          <p:pic>
            <p:nvPicPr>
              <p:cNvPr id="324" name="Google Shape;324;p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10237" y="3844775"/>
                <a:ext cx="266700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4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873237" y="4064675"/>
                <a:ext cx="266700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6" name="Google Shape;326;p42"/>
            <p:cNvSpPr txBox="1"/>
            <p:nvPr/>
          </p:nvSpPr>
          <p:spPr>
            <a:xfrm>
              <a:off x="3073725" y="4235950"/>
              <a:ext cx="548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2"/>
                  </a:solidFill>
                  <a:latin typeface="DM Sans"/>
                  <a:ea typeface="DM Sans"/>
                  <a:cs typeface="DM Sans"/>
                  <a:sym typeface="DM Sans"/>
                </a:rPr>
                <a:t>d=</a:t>
              </a:r>
              <a:endPara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27" name="Google Shape;32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000" y="2495413"/>
            <a:ext cx="15525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3300" y="3635650"/>
            <a:ext cx="3571449" cy="8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197375" y="8730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Ratio Estimator w/ Double sampling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b="1" lang="en" sz="23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Auxiliary</a:t>
            </a:r>
            <a:r>
              <a:rPr b="1" lang="en" sz="23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variable: Air Temperature)</a:t>
            </a:r>
            <a:endParaRPr b="1" sz="23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549450" y="1178700"/>
            <a:ext cx="80451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●"/>
            </a:pPr>
            <a:r>
              <a:rPr b="1"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Auxiliary</a:t>
            </a:r>
            <a:r>
              <a:rPr b="1"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Variable: </a:t>
            </a: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Air Temperature (in F)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○"/>
            </a:pP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High </a:t>
            </a: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correlation</a:t>
            </a: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to variable of interest.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○"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Correlation: 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0.901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DM Sans"/>
              <a:buChar char="○"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R-squared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: 0.859; </a:t>
            </a: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Adj-R squared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: 0.857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●"/>
            </a:pPr>
            <a:r>
              <a:rPr b="1"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Sampling Method: </a:t>
            </a: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Performed a double sampling with SRS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●"/>
            </a:pP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Conducted a regression analysis to validate the estimator’s suitability.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○"/>
            </a:pP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Confirmed that air temperature (x) and water temperature (y) follow a linear relationship.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"/>
              <a:buChar char="○"/>
            </a:pPr>
            <a:r>
              <a:rPr lang="en" sz="17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Verified that when x=0, y=0</a:t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0725"/>
            <a:ext cx="4219500" cy="3421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73" y="1292023"/>
            <a:ext cx="3429900" cy="113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42" name="Google Shape;342;p44"/>
          <p:cNvSpPr txBox="1"/>
          <p:nvPr/>
        </p:nvSpPr>
        <p:spPr>
          <a:xfrm>
            <a:off x="196950" y="7807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Abril Fatface"/>
                <a:ea typeface="Abril Fatface"/>
                <a:cs typeface="Abril Fatface"/>
                <a:sym typeface="Abril Fatface"/>
              </a:rPr>
              <a:t>Formulas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128325" y="3092525"/>
            <a:ext cx="35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Abril Fatface"/>
                <a:ea typeface="Abril Fatface"/>
                <a:cs typeface="Abril Fatface"/>
                <a:sym typeface="Abril Fatface"/>
              </a:rPr>
              <a:t>Estimated Values: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3644900"/>
            <a:ext cx="3757750" cy="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45"/>
          <p:cNvSpPr txBox="1"/>
          <p:nvPr>
            <p:ph type="title"/>
          </p:nvPr>
        </p:nvSpPr>
        <p:spPr>
          <a:xfrm>
            <a:off x="0" y="-61450"/>
            <a:ext cx="66246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/>
              <a:t>Conclusion -   Findings  &amp;    </a:t>
            </a:r>
            <a:r>
              <a:rPr lang="en" sz="2450">
                <a:solidFill>
                  <a:schemeClr val="accent3"/>
                </a:solidFill>
              </a:rPr>
              <a:t>Analysis</a:t>
            </a:r>
            <a:endParaRPr sz="2450">
              <a:solidFill>
                <a:schemeClr val="accent3"/>
              </a:solidFill>
            </a:endParaRPr>
          </a:p>
        </p:txBody>
      </p:sp>
      <p:graphicFrame>
        <p:nvGraphicFramePr>
          <p:cNvPr id="351" name="Google Shape;351;p45"/>
          <p:cNvGraphicFramePr/>
          <p:nvPr/>
        </p:nvGraphicFramePr>
        <p:xfrm>
          <a:off x="0" y="587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{3D0DDAC6-6B49-4826-B282-3AB4476246FF}</a:tableStyleId>
              </a:tblPr>
              <a:tblGrid>
                <a:gridCol w="1405475"/>
                <a:gridCol w="702600"/>
                <a:gridCol w="639875"/>
                <a:gridCol w="623500"/>
                <a:gridCol w="946575"/>
              </a:tblGrid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Name of Estimator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Mean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Var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SD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95% C.I.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Systematic Sampling (5-in-30, Ordered)</a:t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14.016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0.022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0.148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[</a:t>
                      </a:r>
                      <a:r>
                        <a:rPr lang="en" sz="1300"/>
                        <a:t>13.723, 14.309]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5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Ratio Estimator w/ double sampling SRS (Air temp)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14.144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0.468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6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Regression Estimator w/ SRS (Air Temp)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14.38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0.279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[</a:t>
                      </a:r>
                      <a:r>
                        <a:rPr lang="en" sz="1300"/>
                        <a:t>13.823,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14.936]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15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Stratified Random Sampling w/ Proportional Allocation 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14.543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0.075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0.274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[</a:t>
                      </a:r>
                      <a:r>
                        <a:rPr lang="en" sz="1300"/>
                        <a:t>13.996,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15.09]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2" name="Google Shape;352;p45"/>
          <p:cNvSpPr txBox="1"/>
          <p:nvPr/>
        </p:nvSpPr>
        <p:spPr>
          <a:xfrm>
            <a:off x="4521200" y="609600"/>
            <a:ext cx="43179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DM Sans"/>
              <a:buChar char="●"/>
            </a:pPr>
            <a:r>
              <a:rPr b="1" lang="en" sz="17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Systematic Sampling (5-in-30, Ordered) </a:t>
            </a:r>
            <a:r>
              <a:rPr lang="en" sz="17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was the best estimator due to it having the lowest estimated variance and the narrowest confidence interval</a:t>
            </a:r>
            <a:endParaRPr sz="17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DM Sans"/>
              <a:buChar char="●"/>
            </a:pPr>
            <a:r>
              <a:rPr lang="en" sz="17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Both the Ratio Estimator w/ double sampling SRS and Regression Estimator w/ SRS use the auxiliary variable of Air Temperature </a:t>
            </a:r>
            <a:endParaRPr sz="17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DM Sans"/>
              <a:buChar char="●"/>
            </a:pPr>
            <a:r>
              <a:rPr lang="en" sz="17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Stratified Random sampling uses Air Temperature to stratify the population</a:t>
            </a:r>
            <a:endParaRPr sz="1700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Prospective Applications</a:t>
            </a:r>
            <a:endParaRPr/>
          </a:p>
        </p:txBody>
      </p:sp>
      <p:sp>
        <p:nvSpPr>
          <p:cNvPr id="358" name="Google Shape;35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Ecosystem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Develop strategies to protect temperature-sensitive species such as striped bass and American shad.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Fish spawning cycles are significantly influenced by water temperatures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As we saw, there is correlation between water temperature and other aspects of the ecosystem such as dissolved oxygen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Climate change mitigation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evaluate the impacts of climate change on aquatic ecosystems, identifying warming trends and planning mitigation strategies.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bay is very shallow and while studying the average temperature we see the estimated variance of temperature is quite high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64" name="Google Shape;36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https://www.fws.gov/sites/default/files/documents/BBNWR_Visitor%20Map%28Accessibility-Checked%29.pdf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https://catalog.data.gov/dataset/water-quality-data-41c5e</a:t>
            </a: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197387" y="13656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- Dataset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92475" y="989225"/>
            <a:ext cx="8422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Our chosen dataset is called Water Quality Data for the Refuge.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 was collected from U.S. Fish and Wildlife Service by volunteers who took samples once every two weeks of Turbidity, pH, Dissolved Oxygen, Salinity &amp; Temperature</a:t>
            </a:r>
            <a:r>
              <a:rPr lang="en" sz="1350">
                <a:solidFill>
                  <a:schemeClr val="hlink"/>
                </a:solidFill>
                <a:highlight>
                  <a:srgbClr val="F2F2F2"/>
                </a:highlight>
                <a:latin typeface="DM Sans"/>
                <a:ea typeface="DM Sans"/>
                <a:cs typeface="DM Sans"/>
                <a:sym typeface="DM Sans"/>
              </a:rPr>
              <a:t>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Entire dataset was published on Data.gov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chose this particular dataset since we are interested in the quality of water that are local to us.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Used Python to calculate the results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4"/>
          <p:cNvSpPr txBox="1"/>
          <p:nvPr/>
        </p:nvSpPr>
        <p:spPr>
          <a:xfrm>
            <a:off x="197387" y="13656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- Dataset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264925" y="818625"/>
            <a:ext cx="5606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Dataset contains 2372 samples from various water bodies: The Bay, D-Pool (fishing pond), C-pool, B-pool and A-pool.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397" y="818625"/>
            <a:ext cx="2917228" cy="37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25" y="2182300"/>
            <a:ext cx="5723424" cy="23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5"/>
          <p:cNvSpPr txBox="1"/>
          <p:nvPr/>
        </p:nvSpPr>
        <p:spPr>
          <a:xfrm>
            <a:off x="197387" y="136564"/>
            <a:ext cx="7043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- </a:t>
            </a: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392475" y="989225"/>
            <a:ext cx="8422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 = 514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reduced it to 514 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rows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by filtering out any sample with empty data cell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Looking at the data from the months of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September to May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Looking at the data from the year 1989 to 2019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chose only to look at samples taken from the Bay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Used IQR Method to get rid of outliers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3221226"/>
            <a:ext cx="8339198" cy="16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197372" y="136575"/>
            <a:ext cx="874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- Research Question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392475" y="989225"/>
            <a:ext cx="84618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Research Question: </a:t>
            </a:r>
            <a:endParaRPr b="1"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What is the true mean of water temperature in the Bay from 1989 to 2019 in the months of September 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through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May?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Real Life Applications: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Water temperature is significant for various areas of the marine ecosystem of the Bay.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Comprehensive analysis of water temperature in the bay can be used to understand fish spawning cycles as well as the bay’s flora and fauna.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Climate change monitoring: Historical water temperature data offers critical insights for 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understanding</a:t>
            </a: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long-term climate trends and informing policies.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7"/>
          <p:cNvSpPr txBox="1"/>
          <p:nvPr/>
        </p:nvSpPr>
        <p:spPr>
          <a:xfrm>
            <a:off x="197372" y="136575"/>
            <a:ext cx="874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-Population Parameter</a:t>
            </a:r>
            <a:endParaRPr b="1" sz="36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392475" y="630375"/>
            <a:ext cx="7150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Population Unit: Bay water samples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Measured by water temperature (in C) from samples taken in the bay between September and May from 1989 to 2019. 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Variable of interest is water temperature in the Bay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value represents the water 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temperature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of The Bay at the time of sampling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population mean,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μ,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is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14.227</a:t>
            </a:r>
            <a:endParaRPr b="1"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size of our population,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is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514 </a:t>
            </a:r>
            <a:endParaRPr b="1"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optimal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sample size (n)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we determined to be best was 85 samples 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○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- ɑ-level of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0.05</a:t>
            </a:r>
            <a:endParaRPr b="1"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8"/>
          <p:cNvSpPr txBox="1"/>
          <p:nvPr/>
        </p:nvSpPr>
        <p:spPr>
          <a:xfrm>
            <a:off x="197375" y="8730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5-in-30 Systematic Sample for Ordered Population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694925" y="1178700"/>
            <a:ext cx="8251800" cy="4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ordered our population with respect to our variable of interest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Then we took the first 30 observations (called primary units)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We performed a systematic sample with a total sample size of 85. 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Each primary unit consists of (approximately) 17 elements. Which is the number how many times the pattern of 30 units is repeated in the population, ‘Mi’.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two numbers to represent ‘n’ and ‘N’ were 5 and 30 respectively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○ ‘n’ represents the sample size of the primary units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○ ‘N’ represents the number of primary units in the population</a:t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52943" l="78846" r="0" t="0"/>
          <a:stretch/>
        </p:blipFill>
        <p:spPr>
          <a:xfrm>
            <a:off x="197375" y="2463325"/>
            <a:ext cx="1257300" cy="38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4">
            <a:alphaModFix/>
          </a:blip>
          <a:srcRect b="0" l="0" r="0" t="11426"/>
          <a:stretch/>
        </p:blipFill>
        <p:spPr>
          <a:xfrm>
            <a:off x="5303575" y="3474250"/>
            <a:ext cx="2991600" cy="79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290375" y="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5-in-30 Systematic Sample for Ordered Population (cont.)</a:t>
            </a:r>
            <a:endParaRPr b="1" sz="305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303575" y="3003400"/>
            <a:ext cx="356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Abril Fatface"/>
                <a:ea typeface="Abril Fatface"/>
                <a:cs typeface="Abril Fatface"/>
                <a:sym typeface="Abril Fatface"/>
              </a:rPr>
              <a:t>Estimated Values: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5">
            <a:alphaModFix/>
          </a:blip>
          <a:srcRect b="0" l="0" r="0" t="-4843"/>
          <a:stretch/>
        </p:blipFill>
        <p:spPr>
          <a:xfrm>
            <a:off x="112725" y="2917450"/>
            <a:ext cx="4294625" cy="162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112725" y="10914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chemeClr val="lt1"/>
                </a:highlight>
                <a:latin typeface="Abril Fatface"/>
                <a:ea typeface="Abril Fatface"/>
                <a:cs typeface="Abril Fatface"/>
                <a:sym typeface="Abril Fatface"/>
              </a:rPr>
              <a:t>Formulas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75" y="1618663"/>
            <a:ext cx="21907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 b="0" l="41254" r="23236" t="39441"/>
          <a:stretch/>
        </p:blipFill>
        <p:spPr>
          <a:xfrm>
            <a:off x="290375" y="4094713"/>
            <a:ext cx="2110500" cy="492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5125" y="1929875"/>
            <a:ext cx="16668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2903025" y="1929875"/>
            <a:ext cx="103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Remember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225" y="4610963"/>
            <a:ext cx="1828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40"/>
          <p:cNvSpPr txBox="1"/>
          <p:nvPr/>
        </p:nvSpPr>
        <p:spPr>
          <a:xfrm>
            <a:off x="197375" y="87300"/>
            <a:ext cx="7605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Regression</a:t>
            </a:r>
            <a:r>
              <a:rPr b="1" lang="en" sz="30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Estimator w/ SRS </a:t>
            </a:r>
            <a:endParaRPr b="1" sz="3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(Auxiliary Variable: Air temperature)</a:t>
            </a:r>
            <a:endParaRPr b="1" sz="23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549450" y="1178700"/>
            <a:ext cx="804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SRS: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N=514, n=85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X: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Air Temperature (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Auxiliary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 Variable)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Y: 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Water Temperature (Variable of Interest)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Correlation</a:t>
            </a:r>
            <a:r>
              <a:rPr b="1"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" sz="16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0.901</a:t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19807" l="6684" r="16487" t="0"/>
          <a:stretch/>
        </p:blipFill>
        <p:spPr>
          <a:xfrm>
            <a:off x="4950300" y="1298563"/>
            <a:ext cx="3810900" cy="324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372038"/>
            <a:ext cx="1438200" cy="4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75" y="4051075"/>
            <a:ext cx="4629000" cy="81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75" y="3160675"/>
            <a:ext cx="3363000" cy="8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5100" y="2424075"/>
            <a:ext cx="1093500" cy="29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5097" y="2792375"/>
            <a:ext cx="1354800" cy="29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57400" y="3964650"/>
            <a:ext cx="39362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